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478" r:id="rId2"/>
    <p:sldId id="520" r:id="rId3"/>
    <p:sldId id="390" r:id="rId4"/>
    <p:sldId id="518" r:id="rId5"/>
    <p:sldId id="519" r:id="rId6"/>
    <p:sldId id="521" r:id="rId7"/>
    <p:sldId id="522" r:id="rId8"/>
    <p:sldId id="523" r:id="rId9"/>
    <p:sldId id="524" r:id="rId10"/>
    <p:sldId id="525" r:id="rId11"/>
    <p:sldId id="526" r:id="rId12"/>
    <p:sldId id="527" r:id="rId13"/>
    <p:sldId id="528" r:id="rId14"/>
    <p:sldId id="529" r:id="rId15"/>
    <p:sldId id="530" r:id="rId16"/>
    <p:sldId id="531" r:id="rId17"/>
    <p:sldId id="532" r:id="rId18"/>
    <p:sldId id="533" r:id="rId19"/>
  </p:sldIdLst>
  <p:sldSz cx="9144000" cy="6858000" type="screen4x3"/>
  <p:notesSz cx="7010400" cy="92964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321B7D-48DE-4C5E-A5B3-FC38E152D9A8}">
          <p14:sldIdLst>
            <p14:sldId id="478"/>
            <p14:sldId id="520"/>
            <p14:sldId id="390"/>
            <p14:sldId id="518"/>
            <p14:sldId id="519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verin J St Martin" initials="SJSM" lastIdx="17" clrIdx="0">
    <p:extLst>
      <p:ext uri="{19B8F6BF-5375-455C-9EA6-DF929625EA0E}">
        <p15:presenceInfo xmlns:p15="http://schemas.microsoft.com/office/powerpoint/2012/main" userId="327503622_tp_box" providerId="Windows Live"/>
      </p:ext>
    </p:extLst>
  </p:cmAuthor>
  <p:cmAuthor id="2" name="Katherine Robertson" initials="KR" lastIdx="3" clrIdx="1">
    <p:extLst>
      <p:ext uri="{19B8F6BF-5375-455C-9EA6-DF929625EA0E}">
        <p15:presenceInfo xmlns:p15="http://schemas.microsoft.com/office/powerpoint/2012/main" userId="Katherine Robertson" providerId="None"/>
      </p:ext>
    </p:extLst>
  </p:cmAuthor>
  <p:cmAuthor id="3" name="Wade Wimer" initials="WW" lastIdx="1" clrIdx="2">
    <p:extLst>
      <p:ext uri="{19B8F6BF-5375-455C-9EA6-DF929625EA0E}">
        <p15:presenceInfo xmlns:p15="http://schemas.microsoft.com/office/powerpoint/2012/main" userId="ba8a925f56fd37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64F3"/>
    <a:srgbClr val="76C043"/>
    <a:srgbClr val="990033"/>
    <a:srgbClr val="007DC6"/>
    <a:srgbClr val="FFC000"/>
    <a:srgbClr val="D4270C"/>
    <a:srgbClr val="39A639"/>
    <a:srgbClr val="006186"/>
    <a:srgbClr val="FA9116"/>
    <a:srgbClr val="004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73" autoAdjust="0"/>
    <p:restoredTop sz="90470" autoAdjust="0"/>
  </p:normalViewPr>
  <p:slideViewPr>
    <p:cSldViewPr snapToGrid="0">
      <p:cViewPr varScale="1">
        <p:scale>
          <a:sx n="96" d="100"/>
          <a:sy n="96" d="100"/>
        </p:scale>
        <p:origin x="1040" y="168"/>
      </p:cViewPr>
      <p:guideLst>
        <p:guide orient="horz" pos="2160"/>
        <p:guide pos="2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0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93247C-9EC9-4508-AF10-C0AA6E7118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960AC-B58E-4321-8B09-C5A5D2991B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1081" y="1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15B6D019-ECE3-43C0-8124-EB3EE76C1C72}" type="datetimeFigureOut">
              <a:rPr lang="en-US" smtClean="0"/>
              <a:pPr/>
              <a:t>8/14/18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29924-6A34-42F7-93C1-BE2F9951E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312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5E3A0-46D0-420E-BF93-740455309D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1081" y="8830312"/>
            <a:ext cx="3037735" cy="466088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705CA33A-044C-411E-9BA1-7177E24CB6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00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6435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r">
              <a:defRPr sz="1200"/>
            </a:lvl1pPr>
          </a:lstStyle>
          <a:p>
            <a:fld id="{62E5563F-FB68-418E-8658-A7C3F892793C}" type="datetimeFigureOut">
              <a:rPr lang="en-US" smtClean="0"/>
              <a:pPr/>
              <a:t>8/14/18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7" rIns="93175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7"/>
          </a:xfrm>
          <a:prstGeom prst="rect">
            <a:avLst/>
          </a:prstGeom>
        </p:spPr>
        <p:txBody>
          <a:bodyPr vert="horz" lIns="93175" tIns="46587" rIns="93175" bIns="4658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4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r">
              <a:defRPr sz="1200"/>
            </a:lvl1pPr>
          </a:lstStyle>
          <a:p>
            <a:fld id="{1657EB2F-81B3-475B-91CD-454E279861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1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01674" y="4416427"/>
            <a:ext cx="5607093" cy="4183075"/>
          </a:xfrm>
          <a:prstGeom prst="rect">
            <a:avLst/>
          </a:prstGeom>
          <a:noFill/>
          <a:ln>
            <a:noFill/>
          </a:ln>
        </p:spPr>
        <p:txBody>
          <a:bodyPr wrap="square" lIns="93159" tIns="93159" rIns="93159" bIns="93159" anchor="t" anchorCtr="0">
            <a:noAutofit/>
          </a:bodyPr>
          <a:lstStyle/>
          <a:p>
            <a:pPr>
              <a:buClr>
                <a:schemeClr val="dk1"/>
              </a:buClr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7941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84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3866" y="3833222"/>
            <a:ext cx="5328300" cy="798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90F2D"/>
              </a:buClr>
              <a:buFont typeface="Noto Sans Symbols"/>
              <a:buNone/>
              <a:defRPr sz="4000" b="0" i="0" u="none" strike="noStrike" cap="none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L="742950" marR="0" lvl="1" indent="-571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-139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82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82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82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82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82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729C73-1979-45D6-B46B-4FD5314DBC69}"/>
              </a:ext>
            </a:extLst>
          </p:cNvPr>
          <p:cNvGrpSpPr/>
          <p:nvPr userDrawn="1"/>
        </p:nvGrpSpPr>
        <p:grpSpPr>
          <a:xfrm>
            <a:off x="623866" y="4668813"/>
            <a:ext cx="7912934" cy="0"/>
            <a:chOff x="814205" y="1505414"/>
            <a:chExt cx="10550579" cy="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2425AC-9C22-4625-B4DB-59014C10B931}"/>
                </a:ext>
              </a:extLst>
            </p:cNvPr>
            <p:cNvCxnSpPr/>
            <p:nvPr userDrawn="1"/>
          </p:nvCxnSpPr>
          <p:spPr>
            <a:xfrm>
              <a:off x="814205" y="1505414"/>
              <a:ext cx="280605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C2E528-86FC-49D8-9234-60D1492A5970}"/>
                </a:ext>
              </a:extLst>
            </p:cNvPr>
            <p:cNvCxnSpPr/>
            <p:nvPr userDrawn="1"/>
          </p:nvCxnSpPr>
          <p:spPr>
            <a:xfrm>
              <a:off x="3395712" y="1505414"/>
              <a:ext cx="280605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9B9568-7CAE-4CC5-8A48-7BFA0614A540}"/>
                </a:ext>
              </a:extLst>
            </p:cNvPr>
            <p:cNvCxnSpPr/>
            <p:nvPr userDrawn="1"/>
          </p:nvCxnSpPr>
          <p:spPr>
            <a:xfrm>
              <a:off x="5977219" y="1505414"/>
              <a:ext cx="280605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13E903-3363-484F-B880-4118F8E89E53}"/>
                </a:ext>
              </a:extLst>
            </p:cNvPr>
            <p:cNvCxnSpPr/>
            <p:nvPr userDrawn="1"/>
          </p:nvCxnSpPr>
          <p:spPr>
            <a:xfrm>
              <a:off x="8558726" y="1505414"/>
              <a:ext cx="280605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E7B97F-817B-486E-9163-144BAC86C91E}"/>
              </a:ext>
            </a:extLst>
          </p:cNvPr>
          <p:cNvGrpSpPr/>
          <p:nvPr userDrawn="1"/>
        </p:nvGrpSpPr>
        <p:grpSpPr>
          <a:xfrm>
            <a:off x="623866" y="3787228"/>
            <a:ext cx="7912934" cy="0"/>
            <a:chOff x="814205" y="1505414"/>
            <a:chExt cx="10550579" cy="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A8DF47-D836-46A8-AA30-A501AB8F2427}"/>
                </a:ext>
              </a:extLst>
            </p:cNvPr>
            <p:cNvCxnSpPr/>
            <p:nvPr userDrawn="1"/>
          </p:nvCxnSpPr>
          <p:spPr>
            <a:xfrm>
              <a:off x="814205" y="1505414"/>
              <a:ext cx="280605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F53BFE-BAF0-4511-998E-6324A4A7DE67}"/>
                </a:ext>
              </a:extLst>
            </p:cNvPr>
            <p:cNvCxnSpPr/>
            <p:nvPr userDrawn="1"/>
          </p:nvCxnSpPr>
          <p:spPr>
            <a:xfrm>
              <a:off x="3395712" y="1505414"/>
              <a:ext cx="280605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366CAF-6486-45C8-8387-DAF2C907B365}"/>
                </a:ext>
              </a:extLst>
            </p:cNvPr>
            <p:cNvCxnSpPr/>
            <p:nvPr userDrawn="1"/>
          </p:nvCxnSpPr>
          <p:spPr>
            <a:xfrm>
              <a:off x="5977219" y="1505414"/>
              <a:ext cx="280605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9D476-E3BF-4D6C-B0E4-33873A70F835}"/>
                </a:ext>
              </a:extLst>
            </p:cNvPr>
            <p:cNvCxnSpPr/>
            <p:nvPr userDrawn="1"/>
          </p:nvCxnSpPr>
          <p:spPr>
            <a:xfrm>
              <a:off x="8558726" y="1505414"/>
              <a:ext cx="280605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81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0A94826-FF08-46D8-A064-844BF0E5DD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90254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6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Picture 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17923E96-4F40-4392-8C22-FA16D39ED34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b="0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057" y="594806"/>
            <a:ext cx="7882128" cy="55371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771" y="1320966"/>
            <a:ext cx="7886700" cy="459627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 sz="2000"/>
            </a:lvl1pPr>
            <a:lvl2pPr marL="685800" indent="-228600">
              <a:buClr>
                <a:schemeClr val="accent5"/>
              </a:buClr>
              <a:buFont typeface="Calibri" panose="020F0502020204030204" pitchFamily="34" charset="0"/>
              <a:buChar char="−"/>
              <a:defRPr sz="1600"/>
            </a:lvl2pPr>
            <a:lvl3pPr marL="11430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 sz="1400"/>
            </a:lvl3pPr>
            <a:lvl4pPr marL="1600200" indent="-228600">
              <a:buClr>
                <a:schemeClr val="accent5"/>
              </a:buClr>
              <a:buFont typeface="Calibri" panose="020F0502020204030204" pitchFamily="34" charset="0"/>
              <a:buChar char="−"/>
              <a:defRPr sz="120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2E04B-D61F-4D7C-82C8-1C54474326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457950" y="6357905"/>
            <a:ext cx="2057400" cy="365125"/>
          </a:xfrm>
        </p:spPr>
        <p:txBody>
          <a:bodyPr/>
          <a:lstStyle/>
          <a:p>
            <a:fld id="{B1183239-92BD-4CB5-9FD8-FE8F889276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4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1970B0-550E-409E-92DA-112419BE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57" y="594806"/>
            <a:ext cx="7882128" cy="55371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8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7D8EBDF-40C4-4DD8-BBA8-A75314F3C19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7405113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2"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0" name="Picture 3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83239-92BD-4CB5-9FD8-FE8F889276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9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6" r:id="rId3"/>
    <p:sldLayoutId id="214748367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8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9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0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1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2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3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4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tiff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7893961-46D5-45EA-A639-13FA9DF628C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0370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5" name="think-cell Slide" r:id="rId5" imgW="473" imgH="476" progId="TCLayout.ActiveDocument.1">
                  <p:embed/>
                </p:oleObj>
              </mc:Choice>
              <mc:Fallback>
                <p:oleObj name="think-cell Slide" r:id="rId5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36D613-C7F5-441F-B404-DB389BA81270}"/>
              </a:ext>
            </a:extLst>
          </p:cNvPr>
          <p:cNvSpPr/>
          <p:nvPr/>
        </p:nvSpPr>
        <p:spPr>
          <a:xfrm>
            <a:off x="0" y="2247088"/>
            <a:ext cx="8151780" cy="2655652"/>
          </a:xfrm>
          <a:prstGeom prst="roundRect">
            <a:avLst>
              <a:gd name="adj" fmla="val 0"/>
            </a:avLst>
          </a:prstGeom>
          <a:solidFill>
            <a:srgbClr val="76C04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07" name="Shape 107"/>
          <p:cNvSpPr txBox="1">
            <a:spLocks noGrp="1"/>
          </p:cNvSpPr>
          <p:nvPr>
            <p:ph type="body" idx="4294967295"/>
          </p:nvPr>
        </p:nvSpPr>
        <p:spPr>
          <a:xfrm>
            <a:off x="4957064" y="4295063"/>
            <a:ext cx="3451525" cy="7653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dirty="0">
                <a:solidFill>
                  <a:schemeClr val="bg1"/>
                </a:solidFill>
              </a:rPr>
              <a:t>	   </a:t>
            </a:r>
            <a:r>
              <a:rPr lang="en-US" sz="2000" dirty="0">
                <a:solidFill>
                  <a:schemeClr val="bg1"/>
                </a:solidFill>
              </a:rPr>
              <a:t>August 14, 2018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7BE2536-12DE-4F8C-B007-BACDFC4CA461}"/>
              </a:ext>
            </a:extLst>
          </p:cNvPr>
          <p:cNvSpPr/>
          <p:nvPr/>
        </p:nvSpPr>
        <p:spPr>
          <a:xfrm>
            <a:off x="0" y="288971"/>
            <a:ext cx="9144000" cy="1958118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/>
              <a:t> 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F72C1-4F9B-454E-97F5-D115F9A84402}"/>
              </a:ext>
            </a:extLst>
          </p:cNvPr>
          <p:cNvSpPr txBox="1"/>
          <p:nvPr/>
        </p:nvSpPr>
        <p:spPr>
          <a:xfrm>
            <a:off x="2315183" y="475853"/>
            <a:ext cx="657589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Strategic Awareness 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		of Industry Trends: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40ABB-3093-4059-9227-69BF1967B9D5}"/>
              </a:ext>
            </a:extLst>
          </p:cNvPr>
          <p:cNvSpPr txBox="1"/>
          <p:nvPr/>
        </p:nvSpPr>
        <p:spPr>
          <a:xfrm>
            <a:off x="1011676" y="2680427"/>
            <a:ext cx="8412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 Complete Solution using </a:t>
            </a:r>
          </a:p>
          <a:p>
            <a:r>
              <a:rPr lang="en-US" sz="3600" dirty="0" err="1">
                <a:solidFill>
                  <a:schemeClr val="bg1"/>
                </a:solidFill>
              </a:rPr>
              <a:t>BeautifulSoup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Nltk</a:t>
            </a:r>
            <a:r>
              <a:rPr lang="en-US" sz="3600" dirty="0">
                <a:solidFill>
                  <a:schemeClr val="bg1"/>
                </a:solidFill>
              </a:rPr>
              <a:t>, and </a:t>
            </a:r>
            <a:r>
              <a:rPr lang="en-US" sz="3600" dirty="0" err="1">
                <a:solidFill>
                  <a:schemeClr val="bg1"/>
                </a:solidFill>
              </a:rPr>
              <a:t>Tabpy</a:t>
            </a:r>
            <a:r>
              <a:rPr lang="en-US" sz="3600" dirty="0">
                <a:solidFill>
                  <a:schemeClr val="bg1"/>
                </a:solidFill>
              </a:rPr>
              <a:t> on 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Indeed.com Postings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ECB07-30D3-4BCE-8D4C-1496BDC41A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54"/>
            <a:ext cx="2315183" cy="23151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04824B-7D8B-4D71-8C34-D284681BAC92}"/>
              </a:ext>
            </a:extLst>
          </p:cNvPr>
          <p:cNvSpPr/>
          <p:nvPr/>
        </p:nvSpPr>
        <p:spPr>
          <a:xfrm>
            <a:off x="-1" y="5632315"/>
            <a:ext cx="9143999" cy="12256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Team 12</a:t>
            </a:r>
          </a:p>
          <a:p>
            <a:pPr algn="ctr"/>
            <a:endParaRPr lang="en-IN" sz="600" b="1" dirty="0"/>
          </a:p>
          <a:p>
            <a:pPr algn="ctr"/>
            <a:r>
              <a:rPr lang="en-IN" dirty="0"/>
              <a:t>Himanshu Kulkarni | </a:t>
            </a:r>
            <a:r>
              <a:rPr lang="en-IN" dirty="0" err="1"/>
              <a:t>Kitlyn</a:t>
            </a:r>
            <a:r>
              <a:rPr lang="en-IN" dirty="0"/>
              <a:t> (Hui-</a:t>
            </a:r>
            <a:r>
              <a:rPr lang="en-IN" dirty="0" err="1"/>
              <a:t>Lun</a:t>
            </a:r>
            <a:r>
              <a:rPr lang="en-IN" dirty="0"/>
              <a:t>) </a:t>
            </a:r>
            <a:r>
              <a:rPr lang="en-IN" dirty="0" err="1"/>
              <a:t>Kuo</a:t>
            </a:r>
            <a:r>
              <a:rPr lang="en-IN" dirty="0"/>
              <a:t> | Pranav </a:t>
            </a:r>
            <a:r>
              <a:rPr lang="en-IN" dirty="0" err="1"/>
              <a:t>Lingaraju</a:t>
            </a:r>
            <a:r>
              <a:rPr lang="en-IN" dirty="0"/>
              <a:t>  </a:t>
            </a:r>
          </a:p>
          <a:p>
            <a:pPr algn="ctr"/>
            <a:r>
              <a:rPr lang="en-IN" dirty="0"/>
              <a:t>Raghuveer Rao </a:t>
            </a:r>
            <a:r>
              <a:rPr lang="en-IN" dirty="0" err="1"/>
              <a:t>Vijjini</a:t>
            </a:r>
            <a:r>
              <a:rPr lang="en-IN" dirty="0"/>
              <a:t> | Sydney Jiang | Wade Wimer</a:t>
            </a:r>
          </a:p>
        </p:txBody>
      </p:sp>
    </p:spTree>
    <p:extLst>
      <p:ext uri="{BB962C8B-B14F-4D97-AF65-F5344CB8AC3E}">
        <p14:creationId xmlns:p14="http://schemas.microsoft.com/office/powerpoint/2010/main" val="183025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Identifying Hiring Trend for Cargill 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</a:rPr>
              <a:t>COMPANY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 in the US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3DF68-3C0D-244C-B012-2AC2D479B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614"/>
            <a:ext cx="9144000" cy="49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9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Identifying Hiring Trend for Data Science 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</a:rPr>
              <a:t>JOB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 in the US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61FD7-E479-7A43-8D8A-F0CC17B67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026"/>
            <a:ext cx="9144000" cy="50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8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Identifying Hiring Trend for Conglomerate Industry Companies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AF4D3-4638-1645-80F1-0F2DF9217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4" y="1476026"/>
            <a:ext cx="7503459" cy="51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4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Identifying Hiring Trend for Discount Store Industry Companies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54CA9-13BE-604C-B2DE-0E1036087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4" y="1433409"/>
            <a:ext cx="8014719" cy="53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0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Identifying Hiring Trend by </a:t>
            </a:r>
            <a:r>
              <a:rPr lang="en-IN" sz="2000" dirty="0" err="1">
                <a:solidFill>
                  <a:schemeClr val="bg1">
                    <a:lumMod val="50000"/>
                  </a:schemeClr>
                </a:solidFill>
              </a:rPr>
              <a:t>Catogeries</a:t>
            </a:r>
            <a:endParaRPr lang="en-IN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BBCF7-3792-174D-A3B2-252954A43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709"/>
            <a:ext cx="9144000" cy="41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40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9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Identifying Hiring Trend by Industry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3D9E4-6329-754A-8080-095653D889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7" y="1476026"/>
            <a:ext cx="5058408" cy="53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8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Time Series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792EC-FD1E-C847-811C-BAAD09A0C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773" y="1759904"/>
            <a:ext cx="9175773" cy="50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1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Competitor Analysis by 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</a:rPr>
              <a:t>Company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EBC6A-3765-FE46-8CA3-6705E8AB0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262"/>
            <a:ext cx="9144000" cy="510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Competitor Analysis by 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</a:rPr>
              <a:t>Category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FC8F2-E11E-AE41-96EF-8DA1F2183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026"/>
            <a:ext cx="9144000" cy="53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5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6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4387175" y="913085"/>
            <a:ext cx="4756825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2164F3"/>
                </a:solidFill>
                <a:latin typeface="Arial Rounded MT Bold" panose="020F0704030504030204" pitchFamily="34" charset="0"/>
              </a:rPr>
              <a:t>Job Postings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AutoShape 5" descr="Image result for indeed">
            <a:extLst>
              <a:ext uri="{FF2B5EF4-FFF2-40B4-BE49-F238E27FC236}">
                <a16:creationId xmlns:a16="http://schemas.microsoft.com/office/drawing/2014/main" id="{F8AA28A9-E2CE-49E5-AEF2-5D1B51692D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24000" y="3364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7639" name="Picture 7" descr="Related image">
            <a:extLst>
              <a:ext uri="{FF2B5EF4-FFF2-40B4-BE49-F238E27FC236}">
                <a16:creationId xmlns:a16="http://schemas.microsoft.com/office/drawing/2014/main" id="{826E2609-0783-4FE8-B0F9-D037FB5BD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t="28888" r="30319" b="37114"/>
          <a:stretch/>
        </p:blipFill>
        <p:spPr bwMode="auto">
          <a:xfrm>
            <a:off x="117214" y="515564"/>
            <a:ext cx="4269961" cy="118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CEC64F-E7F8-45F7-9DF5-B60254A39656}"/>
              </a:ext>
            </a:extLst>
          </p:cNvPr>
          <p:cNvSpPr txBox="1"/>
          <p:nvPr/>
        </p:nvSpPr>
        <p:spPr>
          <a:xfrm>
            <a:off x="603091" y="2128810"/>
            <a:ext cx="8210169" cy="34932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IN" sz="1600" b="1" dirty="0">
              <a:solidFill>
                <a:srgbClr val="2164F3"/>
              </a:solidFill>
            </a:endParaRPr>
          </a:p>
          <a:p>
            <a:pPr marL="282575" indent="-2825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2164F3"/>
                </a:solidFill>
              </a:rPr>
              <a:t>Trending topics/technologies</a:t>
            </a:r>
          </a:p>
          <a:p>
            <a:pPr marL="282575" indent="-2825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2164F3"/>
                </a:solidFill>
              </a:rPr>
              <a:t>Competitor hiring trends</a:t>
            </a:r>
          </a:p>
          <a:p>
            <a:pPr marL="282575" indent="-2825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2164F3"/>
                </a:solidFill>
              </a:rPr>
              <a:t>Location and industry based job market</a:t>
            </a:r>
          </a:p>
          <a:p>
            <a:pPr marL="282575" indent="-2825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2164F3"/>
                </a:solidFill>
              </a:rPr>
              <a:t>Hiring trends for companies/industry over time (prototype)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92588F-4422-4957-86FA-911FAF677739}"/>
              </a:ext>
            </a:extLst>
          </p:cNvPr>
          <p:cNvSpPr/>
          <p:nvPr/>
        </p:nvSpPr>
        <p:spPr>
          <a:xfrm>
            <a:off x="-31773" y="1866476"/>
            <a:ext cx="9224411" cy="82500"/>
          </a:xfrm>
          <a:prstGeom prst="roundRect">
            <a:avLst>
              <a:gd name="adj" fmla="val 0"/>
            </a:avLst>
          </a:prstGeom>
          <a:solidFill>
            <a:srgbClr val="2164F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4842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04531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75BB99F-B44E-410A-BCBF-E61B776B7493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007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79619" y="335174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i="1" dirty="0" err="1">
                <a:solidFill>
                  <a:schemeClr val="bg1"/>
                </a:solidFill>
              </a:rPr>
              <a:t>BeautifulSoup</a:t>
            </a:r>
            <a:endParaRPr lang="en-US" sz="54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43374-5148-324C-AF33-91699AF2788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73" y="4064794"/>
            <a:ext cx="9142357" cy="5853923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9BBA4-1B5B-0347-A301-604BFA701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33409"/>
            <a:ext cx="4678017" cy="26313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0BB8C2-8D58-0149-87A7-E2AA59AF51A4}"/>
              </a:ext>
            </a:extLst>
          </p:cNvPr>
          <p:cNvSpPr/>
          <p:nvPr/>
        </p:nvSpPr>
        <p:spPr>
          <a:xfrm>
            <a:off x="3603813" y="4555694"/>
            <a:ext cx="5538544" cy="181140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538C4D-2D29-B440-86E8-EC3E22B078E9}"/>
              </a:ext>
            </a:extLst>
          </p:cNvPr>
          <p:cNvSpPr/>
          <p:nvPr/>
        </p:nvSpPr>
        <p:spPr>
          <a:xfrm>
            <a:off x="3603813" y="4064795"/>
            <a:ext cx="5540187" cy="2793205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avigating,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earching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US" sz="2800" b="1" i="1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odifying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parse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1"/>
                </a:solidFill>
              </a:rPr>
              <a:t>Informative variables from                           </a:t>
            </a:r>
            <a:r>
              <a:rPr lang="en-US" sz="2400" b="1" i="1" dirty="0">
                <a:solidFill>
                  <a:schemeClr val="accent1"/>
                </a:solidFill>
              </a:rPr>
              <a:t>J</a:t>
            </a:r>
            <a:r>
              <a:rPr lang="en-US" sz="2000" b="1" i="1" dirty="0">
                <a:solidFill>
                  <a:schemeClr val="accent1"/>
                </a:solidFill>
              </a:rPr>
              <a:t>ob titles</a:t>
            </a:r>
            <a:r>
              <a:rPr lang="en-US" sz="2000" i="1" dirty="0">
                <a:solidFill>
                  <a:schemeClr val="accent1"/>
                </a:solidFill>
              </a:rPr>
              <a:t>, </a:t>
            </a:r>
            <a:r>
              <a:rPr lang="en-US" sz="2400" b="1" i="1" dirty="0">
                <a:solidFill>
                  <a:schemeClr val="accent1"/>
                </a:solidFill>
              </a:rPr>
              <a:t>R</a:t>
            </a:r>
            <a:r>
              <a:rPr lang="en-US" sz="2000" b="1" i="1" dirty="0">
                <a:solidFill>
                  <a:schemeClr val="accent1"/>
                </a:solidFill>
              </a:rPr>
              <a:t>egions, </a:t>
            </a:r>
            <a:r>
              <a:rPr lang="en-US" sz="2400" b="1" i="1" dirty="0">
                <a:solidFill>
                  <a:schemeClr val="accent1"/>
                </a:solidFill>
              </a:rPr>
              <a:t>I</a:t>
            </a:r>
            <a:r>
              <a:rPr lang="en-US" sz="2000" b="1" i="1" dirty="0">
                <a:solidFill>
                  <a:schemeClr val="accent1"/>
                </a:solidFill>
              </a:rPr>
              <a:t>ndustries</a:t>
            </a:r>
            <a:r>
              <a:rPr lang="en-US" sz="2000" i="1" dirty="0">
                <a:solidFill>
                  <a:schemeClr val="accent1"/>
                </a:solidFill>
              </a:rPr>
              <a:t>, which provide valuable insights </a:t>
            </a:r>
          </a:p>
        </p:txBody>
      </p:sp>
      <p:pic>
        <p:nvPicPr>
          <p:cNvPr id="16" name="Picture 7" descr="Related image">
            <a:extLst>
              <a:ext uri="{FF2B5EF4-FFF2-40B4-BE49-F238E27FC236}">
                <a16:creationId xmlns:a16="http://schemas.microsoft.com/office/drawing/2014/main" id="{DC4E98EF-6C88-5548-A802-96062CA82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t="28888" r="30319" b="37114"/>
          <a:stretch/>
        </p:blipFill>
        <p:spPr bwMode="auto">
          <a:xfrm>
            <a:off x="6987392" y="5170955"/>
            <a:ext cx="1527958" cy="42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90CDE4-203B-A640-BF4D-400361386B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02" r="38809" b="3253"/>
          <a:stretch/>
        </p:blipFill>
        <p:spPr>
          <a:xfrm>
            <a:off x="4678017" y="1439566"/>
            <a:ext cx="5594171" cy="2625227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2429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75BB99F-B44E-410A-BCBF-E61B776B7493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79619" y="335174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i="1" dirty="0" err="1">
                <a:solidFill>
                  <a:schemeClr val="bg1"/>
                </a:solidFill>
              </a:rPr>
              <a:t>Nltk</a:t>
            </a:r>
            <a:endParaRPr lang="en-US" sz="54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95604" name="Picture 20" descr="Image result for nltk">
            <a:extLst>
              <a:ext uri="{FF2B5EF4-FFF2-40B4-BE49-F238E27FC236}">
                <a16:creationId xmlns:a16="http://schemas.microsoft.com/office/drawing/2014/main" id="{6E2A730A-48E5-4AAF-8B38-2D035B7C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3860"/>
            <a:ext cx="5432612" cy="176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9C5A1C-C6F8-A047-8BDD-BF21B672D8DD}"/>
              </a:ext>
            </a:extLst>
          </p:cNvPr>
          <p:cNvSpPr/>
          <p:nvPr/>
        </p:nvSpPr>
        <p:spPr>
          <a:xfrm>
            <a:off x="0" y="3161402"/>
            <a:ext cx="5432612" cy="36966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5601" name="Picture 17" descr="Image result for nltk">
            <a:extLst>
              <a:ext uri="{FF2B5EF4-FFF2-40B4-BE49-F238E27FC236}">
                <a16:creationId xmlns:a16="http://schemas.microsoft.com/office/drawing/2014/main" id="{10A149F2-CFDF-405A-9A39-1D63F5C4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058" y="4578168"/>
            <a:ext cx="4840941" cy="227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3294D4-9358-924F-A880-0263DA74B693}"/>
              </a:ext>
            </a:extLst>
          </p:cNvPr>
          <p:cNvSpPr/>
          <p:nvPr/>
        </p:nvSpPr>
        <p:spPr>
          <a:xfrm>
            <a:off x="7454" y="3358911"/>
            <a:ext cx="5425158" cy="157358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Text analytics application</a:t>
            </a:r>
          </a:p>
          <a:p>
            <a:endParaRPr lang="en-US" sz="2800" i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accent1"/>
                </a:solidFill>
              </a:rPr>
              <a:t>TF-IDF, n-grams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96B3DC-BF47-8B40-9FA1-909AC4345ACF}"/>
              </a:ext>
            </a:extLst>
          </p:cNvPr>
          <p:cNvSpPr/>
          <p:nvPr/>
        </p:nvSpPr>
        <p:spPr>
          <a:xfrm>
            <a:off x="5518173" y="3815255"/>
            <a:ext cx="680922" cy="68879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2129D7-5E48-F74B-8FD4-852FF540322C}"/>
              </a:ext>
            </a:extLst>
          </p:cNvPr>
          <p:cNvSpPr/>
          <p:nvPr/>
        </p:nvSpPr>
        <p:spPr>
          <a:xfrm>
            <a:off x="5817370" y="3470856"/>
            <a:ext cx="680922" cy="68879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5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75BB99F-B44E-410A-BCBF-E61B776B7493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76C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 err="1">
                <a:solidFill>
                  <a:schemeClr val="bg1">
                    <a:lumMod val="95000"/>
                  </a:schemeClr>
                </a:solidFill>
              </a:rPr>
              <a:t>Tabpy</a:t>
            </a:r>
            <a:r>
              <a:rPr lang="en-IN" sz="5400" b="1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Integration of python capabilities in Tableau</a:t>
            </a:r>
            <a:endParaRPr lang="en-IN" sz="2000" b="1" i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96626" name="Picture 18" descr="TabPy allows Tableau to execute Python code on the fly">
            <a:extLst>
              <a:ext uri="{FF2B5EF4-FFF2-40B4-BE49-F238E27FC236}">
                <a16:creationId xmlns:a16="http://schemas.microsoft.com/office/drawing/2014/main" id="{BDDF1882-1436-459E-8A52-DEDCF446C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409"/>
            <a:ext cx="9252662" cy="14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41D27A-595A-9440-BD76-B3F4D6EB45A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73" y="2462477"/>
            <a:ext cx="9144000" cy="48645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5E77DC-930F-5F41-9D69-06D6216E4A3D}"/>
              </a:ext>
            </a:extLst>
          </p:cNvPr>
          <p:cNvSpPr/>
          <p:nvPr/>
        </p:nvSpPr>
        <p:spPr>
          <a:xfrm>
            <a:off x="7454" y="3358911"/>
            <a:ext cx="9136546" cy="226196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1" dirty="0">
                <a:solidFill>
                  <a:schemeClr val="bg2">
                    <a:lumMod val="50000"/>
                  </a:schemeClr>
                </a:solidFill>
              </a:rPr>
              <a:t>Utilize Python’s functionalities to improve Tableau Capabilities</a:t>
            </a:r>
          </a:p>
          <a:p>
            <a:pPr algn="ctr"/>
            <a:endParaRPr lang="en-US" sz="2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Calculation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402079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Identifying proportions of job categorizations across regions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BCA3FE-5B02-6142-987C-C03ADBA19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27" y="1476025"/>
            <a:ext cx="7397170" cy="5424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0DB915-C8FF-6145-813E-88051638EEDB}"/>
              </a:ext>
            </a:extLst>
          </p:cNvPr>
          <p:cNvSpPr/>
          <p:nvPr/>
        </p:nvSpPr>
        <p:spPr>
          <a:xfrm>
            <a:off x="197864" y="1733762"/>
            <a:ext cx="2343825" cy="1582882"/>
          </a:xfrm>
          <a:prstGeom prst="rect">
            <a:avLst/>
          </a:prstGeom>
          <a:solidFill>
            <a:schemeClr val="tx1">
              <a:lumMod val="50000"/>
              <a:lumOff val="50000"/>
              <a:alpha val="29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EA9FB3-DCD2-234E-95A9-A2CF920CCA88}"/>
              </a:ext>
            </a:extLst>
          </p:cNvPr>
          <p:cNvSpPr/>
          <p:nvPr/>
        </p:nvSpPr>
        <p:spPr>
          <a:xfrm>
            <a:off x="0" y="1590309"/>
            <a:ext cx="2408053" cy="1569435"/>
          </a:xfrm>
          <a:prstGeom prst="rect">
            <a:avLst/>
          </a:prstGeom>
          <a:solidFill>
            <a:schemeClr val="tx1">
              <a:lumMod val="50000"/>
              <a:lumOff val="50000"/>
              <a:alpha val="29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Discount </a:t>
            </a:r>
          </a:p>
          <a:p>
            <a:pPr algn="ctr"/>
            <a:r>
              <a:rPr 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Stores</a:t>
            </a:r>
          </a:p>
        </p:txBody>
      </p:sp>
    </p:spTree>
    <p:extLst>
      <p:ext uri="{BB962C8B-B14F-4D97-AF65-F5344CB8AC3E}">
        <p14:creationId xmlns:p14="http://schemas.microsoft.com/office/powerpoint/2010/main" val="35221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B397BF-89E7-1B42-A8B5-731A5C0D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4" y="1518642"/>
            <a:ext cx="10998584" cy="5381974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Identifying proportions of job categorizations across regions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DB915-C8FF-6145-813E-88051638EEDB}"/>
              </a:ext>
            </a:extLst>
          </p:cNvPr>
          <p:cNvSpPr/>
          <p:nvPr/>
        </p:nvSpPr>
        <p:spPr>
          <a:xfrm>
            <a:off x="197864" y="1733762"/>
            <a:ext cx="2343825" cy="1582882"/>
          </a:xfrm>
          <a:prstGeom prst="rect">
            <a:avLst/>
          </a:prstGeom>
          <a:solidFill>
            <a:schemeClr val="tx1">
              <a:lumMod val="50000"/>
              <a:lumOff val="50000"/>
              <a:alpha val="29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EA9FB3-DCD2-234E-95A9-A2CF920CCA88}"/>
              </a:ext>
            </a:extLst>
          </p:cNvPr>
          <p:cNvSpPr/>
          <p:nvPr/>
        </p:nvSpPr>
        <p:spPr>
          <a:xfrm>
            <a:off x="0" y="1590309"/>
            <a:ext cx="2408053" cy="1569435"/>
          </a:xfrm>
          <a:prstGeom prst="rect">
            <a:avLst/>
          </a:prstGeom>
          <a:solidFill>
            <a:schemeClr val="tx1">
              <a:lumMod val="50000"/>
              <a:lumOff val="50000"/>
              <a:alpha val="29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 Processing</a:t>
            </a:r>
          </a:p>
        </p:txBody>
      </p:sp>
    </p:spTree>
    <p:extLst>
      <p:ext uri="{BB962C8B-B14F-4D97-AF65-F5344CB8AC3E}">
        <p14:creationId xmlns:p14="http://schemas.microsoft.com/office/powerpoint/2010/main" val="2354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93B316-7A5D-B743-8ADF-C0EB271EB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64" y="1476025"/>
            <a:ext cx="7446438" cy="5460721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Identifying proportions of job categorizations across regions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DB915-C8FF-6145-813E-88051638EEDB}"/>
              </a:ext>
            </a:extLst>
          </p:cNvPr>
          <p:cNvSpPr/>
          <p:nvPr/>
        </p:nvSpPr>
        <p:spPr>
          <a:xfrm>
            <a:off x="197864" y="1733762"/>
            <a:ext cx="2343825" cy="1582882"/>
          </a:xfrm>
          <a:prstGeom prst="rect">
            <a:avLst/>
          </a:prstGeom>
          <a:solidFill>
            <a:schemeClr val="tx1">
              <a:lumMod val="50000"/>
              <a:lumOff val="50000"/>
              <a:alpha val="29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EA9FB3-DCD2-234E-95A9-A2CF920CCA88}"/>
              </a:ext>
            </a:extLst>
          </p:cNvPr>
          <p:cNvSpPr/>
          <p:nvPr/>
        </p:nvSpPr>
        <p:spPr>
          <a:xfrm>
            <a:off x="0" y="1590309"/>
            <a:ext cx="2408053" cy="1569435"/>
          </a:xfrm>
          <a:prstGeom prst="rect">
            <a:avLst/>
          </a:prstGeom>
          <a:solidFill>
            <a:schemeClr val="tx1">
              <a:lumMod val="50000"/>
              <a:lumOff val="50000"/>
              <a:alpha val="29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Conglomerates</a:t>
            </a:r>
          </a:p>
        </p:txBody>
      </p:sp>
    </p:spTree>
    <p:extLst>
      <p:ext uri="{BB962C8B-B14F-4D97-AF65-F5344CB8AC3E}">
        <p14:creationId xmlns:p14="http://schemas.microsoft.com/office/powerpoint/2010/main" val="79112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00683B-1B94-49D3-ACAF-FB3F3FF40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00683B-1B94-49D3-ACAF-FB3F3FF40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20">
            <a:extLst>
              <a:ext uri="{FF2B5EF4-FFF2-40B4-BE49-F238E27FC236}">
                <a16:creationId xmlns:a16="http://schemas.microsoft.com/office/drawing/2014/main" id="{D24FBBD8-03C8-4B63-9FB8-7FDA85561F39}"/>
              </a:ext>
            </a:extLst>
          </p:cNvPr>
          <p:cNvSpPr txBox="1">
            <a:spLocks/>
          </p:cNvSpPr>
          <p:nvPr/>
        </p:nvSpPr>
        <p:spPr>
          <a:xfrm>
            <a:off x="350435" y="451908"/>
            <a:ext cx="7882128" cy="102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i="1" dirty="0"/>
              <a:t>Visualization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Identifying Hiring Trend for Software 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</a:rPr>
              <a:t>INDUSTRY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 in the US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5B4CD4-9AF1-4389-BBBB-F587A2F4B3A1}"/>
              </a:ext>
            </a:extLst>
          </p:cNvPr>
          <p:cNvSpPr/>
          <p:nvPr/>
        </p:nvSpPr>
        <p:spPr>
          <a:xfrm>
            <a:off x="-31773" y="1350909"/>
            <a:ext cx="9224411" cy="825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41A7-F3BA-4EB6-BF7C-4A482A09B7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183239-92BD-4CB5-9FD8-FE8F889276A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26B164-BBA7-5847-AE01-BF0CB0B03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409"/>
            <a:ext cx="9144000" cy="524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593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gviCH1SHSmgqwyA4YEk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Donaldson">
      <a:dk1>
        <a:sysClr val="windowText" lastClr="000000"/>
      </a:dk1>
      <a:lt1>
        <a:srgbClr val="FFFFFF"/>
      </a:lt1>
      <a:dk2>
        <a:srgbClr val="5D717D"/>
      </a:dk2>
      <a:lt2>
        <a:srgbClr val="ECECEC"/>
      </a:lt2>
      <a:accent1>
        <a:srgbClr val="00447C"/>
      </a:accent1>
      <a:accent2>
        <a:srgbClr val="0067BF"/>
      </a:accent2>
      <a:accent3>
        <a:srgbClr val="8BC9EF"/>
      </a:accent3>
      <a:accent4>
        <a:srgbClr val="F46006"/>
      </a:accent4>
      <a:accent5>
        <a:srgbClr val="FFCB05"/>
      </a:accent5>
      <a:accent6>
        <a:srgbClr val="FFFFFF"/>
      </a:accent6>
      <a:hlink>
        <a:srgbClr val="0000F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19351</TotalTime>
  <Words>230</Words>
  <Application>Microsoft Macintosh PowerPoint</Application>
  <PresentationFormat>On-screen Show (4:3)</PresentationFormat>
  <Paragraphs>77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Noto Sans Symbols</vt:lpstr>
      <vt:lpstr>Arial</vt:lpstr>
      <vt:lpstr>Arial Rounded MT Bold</vt:lpstr>
      <vt:lpstr>Calibri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Barnett</dc:creator>
  <cp:lastModifiedBy>Microsoft Office User</cp:lastModifiedBy>
  <cp:revision>854</cp:revision>
  <cp:lastPrinted>2018-04-09T20:03:39Z</cp:lastPrinted>
  <dcterms:created xsi:type="dcterms:W3CDTF">2017-10-06T15:14:04Z</dcterms:created>
  <dcterms:modified xsi:type="dcterms:W3CDTF">2018-08-14T20:29:32Z</dcterms:modified>
</cp:coreProperties>
</file>